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63" r:id="rId3"/>
    <p:sldId id="264" r:id="rId4"/>
    <p:sldId id="265" r:id="rId5"/>
    <p:sldId id="257" r:id="rId6"/>
    <p:sldId id="266" r:id="rId7"/>
    <p:sldId id="289" r:id="rId8"/>
    <p:sldId id="290" r:id="rId9"/>
    <p:sldId id="259" r:id="rId10"/>
    <p:sldId id="258" r:id="rId11"/>
    <p:sldId id="260" r:id="rId12"/>
    <p:sldId id="291" r:id="rId13"/>
    <p:sldId id="292" r:id="rId14"/>
    <p:sldId id="268" r:id="rId15"/>
    <p:sldId id="293" r:id="rId16"/>
    <p:sldId id="272" r:id="rId17"/>
    <p:sldId id="267" r:id="rId18"/>
    <p:sldId id="273" r:id="rId19"/>
    <p:sldId id="274" r:id="rId20"/>
    <p:sldId id="278" r:id="rId21"/>
    <p:sldId id="277" r:id="rId22"/>
    <p:sldId id="276" r:id="rId23"/>
    <p:sldId id="281" r:id="rId24"/>
    <p:sldId id="282" r:id="rId25"/>
    <p:sldId id="283" r:id="rId26"/>
    <p:sldId id="284" r:id="rId27"/>
    <p:sldId id="285" r:id="rId28"/>
    <p:sldId id="286" r:id="rId29"/>
    <p:sldId id="269" r:id="rId30"/>
    <p:sldId id="26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3284890-85D2-4D7B-8EF5-15A9C1DB8F42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8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045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185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1539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71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10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171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7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3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4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2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3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FB337-2B0B-46BA-9300-A84353EDE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u="sng" dirty="0"/>
              <a:t>Металлургия</a:t>
            </a:r>
            <a:br>
              <a:rPr lang="ru-RU" dirty="0"/>
            </a:br>
            <a:r>
              <a:rPr lang="ru-RU" dirty="0"/>
              <a:t>Разработка модели для оптимизации работы металлургического агрегата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7FCED5-95A7-4AE2-9D7F-0852BC587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Команда: </a:t>
            </a:r>
            <a:r>
              <a:rPr lang="en-US" sz="3600" dirty="0"/>
              <a:t>DST-OFF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620CAB-3AF6-4ED8-9A18-29260621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B2C-5D78-4363-88B1-686698F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ru-RU" dirty="0"/>
              <a:t>Оценка предоставленных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96576-DE47-4089-ADFA-1A93C0A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Чтобы не терять время, распараллелили работу команды</a:t>
            </a:r>
          </a:p>
          <a:p>
            <a:pPr marL="0" indent="0">
              <a:buNone/>
            </a:pPr>
            <a:r>
              <a:rPr lang="ru-RU" dirty="0"/>
              <a:t>Во первых, начали добиваться быстрого выхода на модель. Провели автоматизированную загрузку всех данных, предоставленных в формате заказчика без глубокого их понимания и анализа. Это позволило получить модель уже ночью</a:t>
            </a:r>
            <a:r>
              <a:rPr lang="en-US" dirty="0"/>
              <a:t> </a:t>
            </a:r>
            <a:r>
              <a:rPr lang="ru-RU" dirty="0"/>
              <a:t>в первый день </a:t>
            </a:r>
            <a:r>
              <a:rPr lang="ru-RU" dirty="0" err="1"/>
              <a:t>хакатона</a:t>
            </a:r>
            <a:r>
              <a:rPr lang="ru-RU" dirty="0"/>
              <a:t> и дало очень ценную информацию.</a:t>
            </a:r>
          </a:p>
          <a:p>
            <a:pPr marL="0" indent="0">
              <a:buNone/>
            </a:pPr>
            <a:r>
              <a:rPr lang="ru-RU" dirty="0"/>
              <a:t>Во вторых, параллельно приступили к глубокой аналитике данных с помощью электронных таблиц, так как объем информации позволил обрабатывать их локально. Благодаря этому получилось оперативно проверить ряд гипотез. Ручная обработка аккуратно фиксировалась и может быть реализована </a:t>
            </a:r>
            <a:r>
              <a:rPr lang="ru-RU" dirty="0" err="1"/>
              <a:t>программно</a:t>
            </a:r>
            <a:r>
              <a:rPr lang="ru-RU" dirty="0"/>
              <a:t>. В дальнейшем для анализа использовались обработанные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BE43C-F691-488F-99E3-1AB41F57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1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Быстрый взгляд на данные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BD73F8-23B4-4B04-BCFF-B5EAA3F9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30" y="1788263"/>
            <a:ext cx="8337176" cy="4916033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447F19F9-B07B-442A-A324-038C969D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704566"/>
            <a:ext cx="9905999" cy="3541714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2AA490-8121-4223-8120-1D7DA3E5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76" y="660397"/>
            <a:ext cx="6267740" cy="58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6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276" y="803595"/>
            <a:ext cx="10189604" cy="478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Список материалов — не пригодился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АНАЛИЗ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6E7928-FEA1-49B5-8630-53F878BB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76" y="1282590"/>
            <a:ext cx="9932894" cy="51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8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536" y="803595"/>
            <a:ext cx="10231344" cy="478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Выборочная проверка геометрии гильз. Отдельная история с №НЛЗ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АНАЛИЗ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002E70-3E89-4BC0-AA96-A5B13F6C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79" y="1282590"/>
            <a:ext cx="9334241" cy="48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8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536" y="803595"/>
            <a:ext cx="10231344" cy="4789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Основная таблица – параметры плавок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ECA017-884A-4298-B132-488FF095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36" y="1302894"/>
            <a:ext cx="9540240" cy="53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4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810" y="803595"/>
            <a:ext cx="10376070" cy="47899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Паспорта – информация о ревизии гильз. Анализ выявил пропуски и ручей №7 )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АНАЛИЗ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421B1B-2263-4032-9E22-9CDFDC25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10" y="1425786"/>
            <a:ext cx="10119360" cy="52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4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410" y="803595"/>
            <a:ext cx="10409296" cy="645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Ключевые этапы обработки данных зафиксированы в отдельной таблице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АНАЛИЗ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E56CB3-2516-42D5-90CE-1F4863DCF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10" y="1910307"/>
            <a:ext cx="10133760" cy="30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7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8D8DBF-24A1-477E-A2C6-99D2C83F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60" y="1066800"/>
            <a:ext cx="8503112" cy="4579640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2E6CCEC7-3511-4372-AFCF-F342869E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FB3EB6F-20FF-46C6-B96F-4B035898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20" y="2105095"/>
            <a:ext cx="6992750" cy="42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BB9FB6-807C-4FC0-B101-C51290DA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8" y="2085975"/>
            <a:ext cx="5486400" cy="26860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7BDBCF-8AD0-4729-B856-3138F25D9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59" y="1225175"/>
            <a:ext cx="8401050" cy="2314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B97FF-7DF0-46AC-A3DC-E4413047D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24" y="2209800"/>
            <a:ext cx="8105775" cy="43815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677ECCE-D464-4DCC-9A71-670A1BC9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100674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50AB84-627C-4142-B782-1F26B07B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3" y="1484346"/>
            <a:ext cx="5524093" cy="4530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9FD619-9D33-4003-8B29-558A9CA9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19" y="2977915"/>
            <a:ext cx="4025713" cy="25500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B8A587-CD56-4760-8D10-906C1452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Корреляция общая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43F473-152B-47EF-9E9F-488F4D8D4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364" y="990261"/>
            <a:ext cx="4025713" cy="24387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AC1B1F-A9D2-435A-8211-6BBA83395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996" y="3904816"/>
            <a:ext cx="3757779" cy="24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1A4277-0531-40CC-903B-E4F22249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660399"/>
            <a:ext cx="9048219" cy="924562"/>
          </a:xfrm>
        </p:spPr>
        <p:txBody>
          <a:bodyPr anchor="ctr">
            <a:noAutofit/>
          </a:bodyPr>
          <a:lstStyle/>
          <a:p>
            <a:pPr algn="ctr"/>
            <a:r>
              <a:rPr lang="ru-RU" sz="4800" dirty="0">
                <a:solidFill>
                  <a:srgbClr val="FFFFFF"/>
                </a:solidFill>
              </a:rPr>
              <a:t>Тизер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2AA21A-E897-4656-9048-57DE146A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60" y="1493520"/>
            <a:ext cx="11511280" cy="4937759"/>
          </a:xfrm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ru-RU" sz="2800" dirty="0">
                <a:solidFill>
                  <a:srgbClr val="FFFFFF"/>
                </a:solidFill>
              </a:rPr>
              <a:t>Решение позволяет оценивать влияние разных факторов на износ гильз кристаллизатора МЛНЗ и прогнозировать срок их эксплуатации При помощи модели можно делать предположения о том, насколько изменится срок эксплуатации при изменении исходных данных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ru-RU" sz="2800" dirty="0">
                <a:solidFill>
                  <a:srgbClr val="FFFFFF"/>
                </a:solidFill>
              </a:rPr>
              <a:t>Стек решения: </a:t>
            </a:r>
            <a:r>
              <a:rPr lang="en-US" sz="2800" dirty="0">
                <a:solidFill>
                  <a:srgbClr val="FFFFFF"/>
                </a:solidFill>
              </a:rPr>
              <a:t> excel, python, </a:t>
            </a:r>
            <a:r>
              <a:rPr lang="ru-RU" sz="2800" dirty="0">
                <a:solidFill>
                  <a:srgbClr val="FFFFFF"/>
                </a:solidFill>
              </a:rPr>
              <a:t>библиотека </a:t>
            </a:r>
            <a:r>
              <a:rPr lang="en-US" sz="2800" dirty="0" err="1">
                <a:solidFill>
                  <a:srgbClr val="FFFFFF"/>
                </a:solidFill>
              </a:rPr>
              <a:t>sklearn</a:t>
            </a:r>
            <a:r>
              <a:rPr lang="ru-RU" sz="2800" dirty="0">
                <a:solidFill>
                  <a:srgbClr val="FFFFFF"/>
                </a:solidFill>
              </a:rPr>
              <a:t>, модель </a:t>
            </a:r>
            <a:r>
              <a:rPr lang="en-US" sz="2800" dirty="0" err="1">
                <a:solidFill>
                  <a:srgbClr val="FFFFFF"/>
                </a:solidFill>
              </a:rPr>
              <a:t>RandomForestRegressor</a:t>
            </a:r>
            <a:endParaRPr lang="en-US" sz="2800" dirty="0">
              <a:solidFill>
                <a:srgbClr val="FFFFFF"/>
              </a:solidFill>
            </a:endParaRP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ru-RU" sz="2800" dirty="0">
                <a:solidFill>
                  <a:srgbClr val="FFFFFF"/>
                </a:solidFill>
              </a:rPr>
              <a:t>Наше решение уникально тем, что сразу «с колес» и без дальнейшего участия команды может использоваться специалистами компании</a:t>
            </a: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294EE2B-5F41-4363-973B-77D0BD8D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7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1BE575-4F1B-4776-B2D9-189B901C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099" y="660399"/>
            <a:ext cx="7298511" cy="608072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7079DA-E779-4A2F-B37A-ED705F24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150х150</a:t>
            </a:r>
          </a:p>
        </p:txBody>
      </p:sp>
    </p:spTree>
    <p:extLst>
      <p:ext uri="{BB962C8B-B14F-4D97-AF65-F5344CB8AC3E}">
        <p14:creationId xmlns:p14="http://schemas.microsoft.com/office/powerpoint/2010/main" val="141438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EFFE0F-E6EE-460B-94D1-E1544467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852487"/>
            <a:ext cx="8534400" cy="5153025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833A900-04E3-4A65-8140-55E2DD5F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150х150</a:t>
            </a:r>
          </a:p>
        </p:txBody>
      </p:sp>
    </p:spTree>
    <p:extLst>
      <p:ext uri="{BB962C8B-B14F-4D97-AF65-F5344CB8AC3E}">
        <p14:creationId xmlns:p14="http://schemas.microsoft.com/office/powerpoint/2010/main" val="231364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A600-54CF-4191-8523-5C16886B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779930"/>
            <a:ext cx="8429625" cy="54864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E0C960E-F868-4EA8-A4E2-D79DE51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150х150</a:t>
            </a:r>
          </a:p>
        </p:txBody>
      </p:sp>
    </p:spTree>
    <p:extLst>
      <p:ext uri="{BB962C8B-B14F-4D97-AF65-F5344CB8AC3E}">
        <p14:creationId xmlns:p14="http://schemas.microsoft.com/office/powerpoint/2010/main" val="66362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B35E11-C843-4F14-AFBA-D1399E87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842402"/>
            <a:ext cx="8505825" cy="5495925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2FD5D4-8225-4BEB-B935-74307EC1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150х150</a:t>
            </a:r>
          </a:p>
        </p:txBody>
      </p:sp>
    </p:spTree>
    <p:extLst>
      <p:ext uri="{BB962C8B-B14F-4D97-AF65-F5344CB8AC3E}">
        <p14:creationId xmlns:p14="http://schemas.microsoft.com/office/powerpoint/2010/main" val="277275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1BEEB5-1A91-44A8-9616-587DB476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35" y="793388"/>
            <a:ext cx="6918040" cy="5800451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94DCE9-6821-4596-88E8-AF24EA438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180х180</a:t>
            </a:r>
          </a:p>
        </p:txBody>
      </p:sp>
    </p:spTree>
    <p:extLst>
      <p:ext uri="{BB962C8B-B14F-4D97-AF65-F5344CB8AC3E}">
        <p14:creationId xmlns:p14="http://schemas.microsoft.com/office/powerpoint/2010/main" val="11983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441EF1-040F-476B-B9FA-AA3CC4F9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983932"/>
            <a:ext cx="8610600" cy="5438775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9D1084C-90D2-417C-9976-47C4DDE2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180х180</a:t>
            </a:r>
          </a:p>
        </p:txBody>
      </p:sp>
    </p:spTree>
    <p:extLst>
      <p:ext uri="{BB962C8B-B14F-4D97-AF65-F5344CB8AC3E}">
        <p14:creationId xmlns:p14="http://schemas.microsoft.com/office/powerpoint/2010/main" val="85440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6AA2E9-0FFF-4F53-BD28-6AE7E68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8210"/>
            <a:ext cx="8534400" cy="54483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6F2949E-7562-45BB-AA61-A975773B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180х180</a:t>
            </a:r>
          </a:p>
        </p:txBody>
      </p:sp>
    </p:spTree>
    <p:extLst>
      <p:ext uri="{BB962C8B-B14F-4D97-AF65-F5344CB8AC3E}">
        <p14:creationId xmlns:p14="http://schemas.microsoft.com/office/powerpoint/2010/main" val="2794544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0250DD-2A85-4E0B-9995-C3B4A5D88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935672"/>
            <a:ext cx="8324850" cy="5514975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B7C194-D9B0-4B68-B20B-79F9CFC6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>
            <a:normAutofit/>
          </a:bodyPr>
          <a:lstStyle/>
          <a:p>
            <a:r>
              <a:rPr lang="ru-RU" dirty="0"/>
              <a:t>Корреляция для гильз 180х180</a:t>
            </a:r>
          </a:p>
        </p:txBody>
      </p:sp>
    </p:spTree>
    <p:extLst>
      <p:ext uri="{BB962C8B-B14F-4D97-AF65-F5344CB8AC3E}">
        <p14:creationId xmlns:p14="http://schemas.microsoft.com/office/powerpoint/2010/main" val="104346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B59AB2-76DF-4F91-8B57-DD9D6DD8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" y="14921"/>
            <a:ext cx="12192000" cy="64547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F3A47F-B34D-45F8-8C02-9DF851F0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47" y="846772"/>
            <a:ext cx="7743825" cy="49815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1271F5-D234-4962-86D2-71863D5F1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144" y="1430150"/>
            <a:ext cx="6383009" cy="5186195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AA22DF-F0EE-4C83-863E-52DEA299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093" y="14921"/>
            <a:ext cx="9211235" cy="645477"/>
          </a:xfrm>
        </p:spPr>
        <p:txBody>
          <a:bodyPr>
            <a:normAutofit fontScale="90000"/>
          </a:bodyPr>
          <a:lstStyle/>
          <a:p>
            <a:r>
              <a:rPr lang="ru-RU" dirty="0"/>
              <a:t>Построение модели, ключевые 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1814051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E3404AE-8005-4B04-8750-952388D33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398"/>
            <a:ext cx="12192000" cy="6454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/>
              <a:t>Оценка объема предоставленных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67C5C7-0E5D-44F4-9DA2-20D96E2F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34A-1CE0-4CEA-B473-81A101CB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72" y="14921"/>
            <a:ext cx="7386198" cy="645477"/>
          </a:xfrm>
        </p:spPr>
        <p:txBody>
          <a:bodyPr/>
          <a:lstStyle/>
          <a:p>
            <a:r>
              <a:rPr lang="ru-RU" dirty="0"/>
              <a:t>решение 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5E6F6D-8071-42E8-AA90-C3448DED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880"/>
            <a:ext cx="12192000" cy="56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930BD8-5E2C-4B08-AE50-C41E8E6B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675" y="763121"/>
            <a:ext cx="7931885" cy="533175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72E4BE-F88C-4516-9113-69B6C5A6AD75}"/>
              </a:ext>
            </a:extLst>
          </p:cNvPr>
          <p:cNvSpPr/>
          <p:nvPr/>
        </p:nvSpPr>
        <p:spPr>
          <a:xfrm>
            <a:off x="1298489" y="763120"/>
            <a:ext cx="9890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Roboto"/>
              </a:rPr>
              <a:t>Машина непрерывного литья заготовок (МНЛЗ)</a:t>
            </a:r>
            <a:endParaRPr lang="ru-RU" sz="3200" b="0" i="0" dirty="0">
              <a:effectLst/>
              <a:latin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82571-2CAF-4353-9101-7735A32438B6}"/>
              </a:ext>
            </a:extLst>
          </p:cNvPr>
          <p:cNvSpPr txBox="1"/>
          <p:nvPr/>
        </p:nvSpPr>
        <p:spPr>
          <a:xfrm>
            <a:off x="1507172" y="5633402"/>
            <a:ext cx="9177656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ru-RU" sz="4400" dirty="0"/>
          </a:p>
        </p:txBody>
      </p:sp>
      <p:pic>
        <p:nvPicPr>
          <p:cNvPr id="1030" name="Picture 6" descr="Промышленно-металлургический холдинг">
            <a:extLst>
              <a:ext uri="{FF2B5EF4-FFF2-40B4-BE49-F238E27FC236}">
                <a16:creationId xmlns:a16="http://schemas.microsoft.com/office/drawing/2014/main" id="{55BCB955-1803-4D59-A89A-0B384718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172" y="5633402"/>
            <a:ext cx="36099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743D7F0-8D6F-4AFD-901C-87543A76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6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A7EC5E-5B98-4A3A-B91F-72F97B14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DST-OFF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86D40C-CDEF-4567-AE24-C2A91A0B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4216F-6296-4744-806D-CFC2562C9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1961029"/>
            <a:ext cx="10410825" cy="3581400"/>
          </a:xfrm>
          <a:prstGeom prst="rect">
            <a:avLst/>
          </a:prstGeom>
        </p:spPr>
      </p:pic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2DA0A1D0-7288-4181-98B1-388CD522B8A0}"/>
              </a:ext>
            </a:extLst>
          </p:cNvPr>
          <p:cNvSpPr txBox="1">
            <a:spLocks/>
          </p:cNvSpPr>
          <p:nvPr/>
        </p:nvSpPr>
        <p:spPr>
          <a:xfrm>
            <a:off x="888999" y="5542429"/>
            <a:ext cx="10410824" cy="1300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 err="1"/>
              <a:t>мЫ</a:t>
            </a:r>
            <a:r>
              <a:rPr lang="ru-RU" sz="1800" dirty="0"/>
              <a:t> все вместе проходим обучение в группе </a:t>
            </a:r>
            <a:r>
              <a:rPr lang="en-US" sz="1800" dirty="0"/>
              <a:t>DST-OFF </a:t>
            </a:r>
            <a:r>
              <a:rPr lang="ru-RU" sz="1800" dirty="0"/>
              <a:t>компании </a:t>
            </a:r>
            <a:r>
              <a:rPr lang="en-US" sz="1800" dirty="0" err="1"/>
              <a:t>skillfactory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1205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72E4BE-F88C-4516-9113-69B6C5A6AD75}"/>
              </a:ext>
            </a:extLst>
          </p:cNvPr>
          <p:cNvSpPr/>
          <p:nvPr/>
        </p:nvSpPr>
        <p:spPr>
          <a:xfrm>
            <a:off x="1285042" y="763120"/>
            <a:ext cx="9423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latin typeface="Roboto"/>
              </a:rPr>
              <a:t>Гильза – ответственный узел МЛНЗ</a:t>
            </a:r>
            <a:endParaRPr lang="ru-RU" sz="3200" b="0" i="0" dirty="0">
              <a:effectLst/>
              <a:latin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08EF36B-4DC2-4BBC-B795-78E7869D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31" y="1714163"/>
            <a:ext cx="3918714" cy="37184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92AC97-DA6E-4FFF-9A3D-356FE45F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45" y="1714162"/>
            <a:ext cx="5585201" cy="37184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D205A-9B56-4855-AE95-20BE27DF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72" y="2206157"/>
            <a:ext cx="1990725" cy="22574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318B24-E249-4BDF-8BAC-2E9F6EE9BD28}"/>
              </a:ext>
            </a:extLst>
          </p:cNvPr>
          <p:cNvSpPr/>
          <p:nvPr/>
        </p:nvSpPr>
        <p:spPr>
          <a:xfrm>
            <a:off x="894080" y="5632217"/>
            <a:ext cx="10271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Roboto"/>
              </a:rPr>
              <a:t>Размер: длина 1000 мм, сечение 150х150, 180х180</a:t>
            </a:r>
          </a:p>
          <a:p>
            <a:pPr algn="ctr"/>
            <a:r>
              <a:rPr lang="ru-RU" sz="2000" b="1" i="0" dirty="0">
                <a:effectLst/>
                <a:latin typeface="Roboto"/>
              </a:rPr>
              <a:t>Порядок цен за гильзы по данным тендерных площадок: 5-7 млн руб./шт.</a:t>
            </a:r>
            <a:endParaRPr lang="ru-RU" sz="2000" b="0" i="0" dirty="0">
              <a:effectLst/>
              <a:latin typeface="Roboto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B6D670-865D-425A-8578-C00CE60EC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AE913-14F6-4743-B0F7-98CFA81D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на </a:t>
            </a:r>
            <a:r>
              <a:rPr lang="ru-RU" dirty="0" err="1"/>
              <a:t>хакатон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C40766-B7B6-4F86-B513-5FFD4CEA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8480"/>
            <a:ext cx="9905999" cy="42672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ru-RU" sz="2800" dirty="0"/>
              <a:t>Уяснить постановку задачи представителями компании</a:t>
            </a:r>
          </a:p>
          <a:p>
            <a:pPr>
              <a:spcBef>
                <a:spcPts val="2400"/>
              </a:spcBef>
            </a:pPr>
            <a:r>
              <a:rPr lang="ru-RU" sz="2800" dirty="0"/>
              <a:t>Определить способ решения задачи</a:t>
            </a:r>
          </a:p>
          <a:p>
            <a:pPr>
              <a:spcBef>
                <a:spcPts val="2400"/>
              </a:spcBef>
            </a:pPr>
            <a:r>
              <a:rPr lang="ru-RU" sz="2800" dirty="0"/>
              <a:t>Оценить предоставленные данные, распределить роли в команде</a:t>
            </a:r>
          </a:p>
          <a:p>
            <a:pPr>
              <a:spcBef>
                <a:spcPts val="2400"/>
              </a:spcBef>
            </a:pPr>
            <a:r>
              <a:rPr lang="ru-RU" sz="2800" dirty="0"/>
              <a:t>Предложить решение задачи:</a:t>
            </a:r>
            <a:br>
              <a:rPr lang="ru-RU" dirty="0"/>
            </a:br>
            <a:r>
              <a:rPr lang="ru-RU" dirty="0"/>
              <a:t>- выделить параметры для анализа и целевые показатели модели</a:t>
            </a:r>
            <a:br>
              <a:rPr lang="ru-RU" dirty="0"/>
            </a:br>
            <a:r>
              <a:rPr lang="ru-RU" dirty="0"/>
              <a:t>- очистить, проанализировать и отфильтровать исходные данные</a:t>
            </a:r>
            <a:br>
              <a:rPr lang="ru-RU" dirty="0"/>
            </a:br>
            <a:r>
              <a:rPr lang="ru-RU" dirty="0"/>
              <a:t>- построить модель прогноза износа гильз</a:t>
            </a:r>
            <a:br>
              <a:rPr lang="ru-RU" dirty="0"/>
            </a:br>
            <a:r>
              <a:rPr lang="ru-RU" dirty="0"/>
              <a:t>- определить факторы, влияющие на износ гильз</a:t>
            </a:r>
          </a:p>
          <a:p>
            <a:pPr marL="822960" lvl="3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764AFE-0762-4432-9D6E-02275005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D925E1-A2A4-43A6-ACCD-715A44EB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71" y="763246"/>
            <a:ext cx="4655763" cy="14862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B2C-5D78-4363-88B1-686698F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УЯСНЕНИЕ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96576-DE47-4089-ADFA-1A93C0A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Надо ответить, какие параметры процесса литья влияют на выход из строя гильзы МНЛЗ</a:t>
            </a:r>
          </a:p>
          <a:p>
            <a:pPr marL="0" indent="0">
              <a:buNone/>
            </a:pPr>
            <a:r>
              <a:rPr lang="ru-RU" sz="2000" dirty="0"/>
              <a:t>Для этого надо построить модель прогноза срока службы гильзы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 НУЖНО прогнозировать, когда надо менять гильзу</a:t>
            </a:r>
          </a:p>
          <a:p>
            <a:pPr marL="0" indent="0">
              <a:buNone/>
            </a:pPr>
            <a:r>
              <a:rPr lang="ru-RU" sz="2000" dirty="0"/>
              <a:t>Когда ее параметры начнут </a:t>
            </a:r>
            <a:r>
              <a:rPr lang="ru-RU" sz="2000" i="1" dirty="0"/>
              <a:t>ползти</a:t>
            </a:r>
            <a:r>
              <a:rPr lang="ru-RU" sz="2000" dirty="0"/>
              <a:t>, выходить за допуски, тогда и надо менять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BE43C-F691-488F-99E3-1AB41F57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8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B2C-5D78-4363-88B1-686698F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в ходе </a:t>
            </a:r>
            <a:r>
              <a:rPr lang="ru-RU" dirty="0" err="1"/>
              <a:t>УЯСНЕНИя</a:t>
            </a:r>
            <a:r>
              <a:rPr lang="ru-RU" dirty="0"/>
              <a:t> 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BE43C-F691-488F-99E3-1AB41F57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04E2912C-4914-47F5-9549-D2DE12D11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8648A6-CC24-4875-A1EF-56EEDB55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920475"/>
            <a:ext cx="4752323" cy="35314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A0E188-67FF-4775-864E-99C4CABDF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314" y="3098987"/>
            <a:ext cx="5829300" cy="32956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8F83FE-F061-4855-B15B-FF68825E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09" y="5541991"/>
            <a:ext cx="57435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DDB2C-5D78-4363-88B1-686698F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в ходе </a:t>
            </a:r>
            <a:r>
              <a:rPr lang="ru-RU" dirty="0" err="1"/>
              <a:t>УЯСНЕНИя</a:t>
            </a:r>
            <a:r>
              <a:rPr lang="ru-RU" dirty="0"/>
              <a:t> ЗАДАЧИ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BE43C-F691-488F-99E3-1AB41F57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04E2912C-4914-47F5-9549-D2DE12D11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CB803B-77F9-4524-937A-03262C7D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62" y="3967407"/>
            <a:ext cx="5724525" cy="19812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D9DDAA-B294-47A2-8ECF-4B5111C6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712" y="5740400"/>
            <a:ext cx="5248275" cy="762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8F83FE-F061-4855-B15B-FF68825E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19" y="2780201"/>
            <a:ext cx="5743575" cy="12668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DF4A63-0AC6-45A5-B426-7D6C85885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712" y="1871401"/>
            <a:ext cx="5477796" cy="10723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CF0954-FB8C-437C-8396-72E1D1A03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987" y="1680881"/>
            <a:ext cx="4840167" cy="46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2EB6A-DB20-4D3B-82B9-E9A05ED4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 решения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F520B-3BFD-4B2F-AD6E-61E99A9C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12" y="2245360"/>
            <a:ext cx="10109199" cy="41046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Загрузка и преобразование данных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Добавление новых полей и обработка отсутствующих значений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Выявление корреляций между показателями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Построение прогнозной модели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Определение наиболее значимых параметров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A92168-4422-4218-B979-D0619B65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"/>
            <a:ext cx="12192000" cy="6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1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203</TotalTime>
  <Words>476</Words>
  <Application>Microsoft Office PowerPoint</Application>
  <PresentationFormat>Широкоэкранный</PresentationFormat>
  <Paragraphs>60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Roboto</vt:lpstr>
      <vt:lpstr>Tw Cen MT</vt:lpstr>
      <vt:lpstr>Контур</vt:lpstr>
      <vt:lpstr>Металлургия Разработка модели для оптимизации работы металлургического агрегата</vt:lpstr>
      <vt:lpstr>Тизер</vt:lpstr>
      <vt:lpstr>Презентация PowerPoint</vt:lpstr>
      <vt:lpstr>Презентация PowerPoint</vt:lpstr>
      <vt:lpstr>Задача на хакатон</vt:lpstr>
      <vt:lpstr>УЯСНЕНИЕ ЗАДАЧИ</vt:lpstr>
      <vt:lpstr>Проблемы в ходе УЯСНЕНИя ЗАДАЧИ</vt:lpstr>
      <vt:lpstr>Проблемы в ходе УЯСНЕНИя ЗАДАЧИ</vt:lpstr>
      <vt:lpstr>способ решения задачи</vt:lpstr>
      <vt:lpstr>Оценка предоставленных данных</vt:lpstr>
      <vt:lpstr>Быстрый взгляд на данные</vt:lpstr>
      <vt:lpstr>АНАЛИЗ ДАННЫХ</vt:lpstr>
      <vt:lpstr>АНАЛИЗ ДАННЫХ</vt:lpstr>
      <vt:lpstr>решение задачи</vt:lpstr>
      <vt:lpstr>АНАЛИЗ ДАННЫХ</vt:lpstr>
      <vt:lpstr>АНАЛИЗ ДАННЫХ</vt:lpstr>
      <vt:lpstr>решение задачи</vt:lpstr>
      <vt:lpstr>решение задачи</vt:lpstr>
      <vt:lpstr>Корреляция общая</vt:lpstr>
      <vt:lpstr>Корреляция для гильз 150х150</vt:lpstr>
      <vt:lpstr>Корреляция для гильз 150х150</vt:lpstr>
      <vt:lpstr>Корреляция для гильз 150х150</vt:lpstr>
      <vt:lpstr>Корреляция для гильз 150х150</vt:lpstr>
      <vt:lpstr>Корреляция для гильз 180х180</vt:lpstr>
      <vt:lpstr>Корреляция для гильз 180х180</vt:lpstr>
      <vt:lpstr>Корреляция для гильз 180х180</vt:lpstr>
      <vt:lpstr>Корреляция для гильз 180х180</vt:lpstr>
      <vt:lpstr>Построение модели, ключевые параметры</vt:lpstr>
      <vt:lpstr>решение задачи</vt:lpstr>
      <vt:lpstr>Команда DST-OFF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Металлургия</dc:title>
  <dc:creator>Николай Ганибаев</dc:creator>
  <cp:lastModifiedBy>Николай Ганибаев</cp:lastModifiedBy>
  <cp:revision>19</cp:revision>
  <dcterms:created xsi:type="dcterms:W3CDTF">2020-10-25T05:17:16Z</dcterms:created>
  <dcterms:modified xsi:type="dcterms:W3CDTF">2020-10-25T10:50:04Z</dcterms:modified>
</cp:coreProperties>
</file>